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69696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13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清单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13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13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13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14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15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/>
          <p:nvPr>
            <p:ph type="pic" idx="13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14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/>
          <p:nvPr>
            <p:ph type="pic" idx="13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13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14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0" defTabSz="825500">
              <a:buClrTx/>
              <a:buSzTx/>
              <a:buNone/>
              <a:defRPr spc="-55" sz="5500"/>
            </a:lvl2pPr>
            <a:lvl3pPr marL="0" indent="0" defTabSz="825500">
              <a:buClrTx/>
              <a:buSzTx/>
              <a:buNone/>
              <a:defRPr spc="-55" sz="5500"/>
            </a:lvl3pPr>
            <a:lvl4pPr marL="0" indent="0" defTabSz="825500">
              <a:buClrTx/>
              <a:buSzTx/>
              <a:buNone/>
              <a:defRPr spc="-55" sz="5500"/>
            </a:lvl4pPr>
            <a:lvl5pPr marL="0" indent="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”美食拍“系统的初步设计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”美食拍“系统的初步设计</a:t>
            </a:r>
          </a:p>
        </p:txBody>
      </p:sp>
      <p:sp>
        <p:nvSpPr>
          <p:cNvPr id="152" name="汇报人：谢尚汝"/>
          <p:cNvSpPr txBox="1"/>
          <p:nvPr>
            <p:ph type="body" idx="13"/>
          </p:nvPr>
        </p:nvSpPr>
        <p:spPr>
          <a:xfrm>
            <a:off x="1270000" y="10235883"/>
            <a:ext cx="21844000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汇报人：谢尚汝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6301" y="96143"/>
            <a:ext cx="10112789" cy="1352371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功能建模 - 时序图"/>
          <p:cNvSpPr txBox="1"/>
          <p:nvPr/>
        </p:nvSpPr>
        <p:spPr>
          <a:xfrm>
            <a:off x="3769328" y="6373826"/>
            <a:ext cx="4881373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功能建模 - 时序图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界面设计 - 低保真原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界面设计 - 低保真原型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低保真.jpg" descr="低保真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5630" y="449637"/>
            <a:ext cx="9612546" cy="1281672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低保真原型"/>
          <p:cNvSpPr txBox="1"/>
          <p:nvPr/>
        </p:nvSpPr>
        <p:spPr>
          <a:xfrm>
            <a:off x="17029452" y="6381750"/>
            <a:ext cx="31623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低保真原型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高保1.png" descr="高保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4479" y="475807"/>
            <a:ext cx="7313211" cy="12764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高保真原型"/>
          <p:cNvSpPr txBox="1"/>
          <p:nvPr/>
        </p:nvSpPr>
        <p:spPr>
          <a:xfrm>
            <a:off x="17048697" y="6381750"/>
            <a:ext cx="31623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高保真原型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0" name="感谢聆听！"/>
          <p:cNvSpPr txBox="1"/>
          <p:nvPr/>
        </p:nvSpPr>
        <p:spPr>
          <a:xfrm>
            <a:off x="9034867" y="5740400"/>
            <a:ext cx="7734301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/>
            </a:lvl1pPr>
          </a:lstStyle>
          <a:p>
            <a:pPr/>
            <a:r>
              <a:t>感谢聆听！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55" name="· 需求分析…"/>
          <p:cNvSpPr txBox="1"/>
          <p:nvPr>
            <p:ph type="title"/>
          </p:nvPr>
        </p:nvSpPr>
        <p:spPr>
          <a:xfrm>
            <a:off x="923581" y="3077890"/>
            <a:ext cx="9536528" cy="5875322"/>
          </a:xfrm>
          <a:prstGeom prst="rect">
            <a:avLst/>
          </a:prstGeom>
        </p:spPr>
        <p:txBody>
          <a:bodyPr/>
          <a:lstStyle/>
          <a:p>
            <a:pPr/>
            <a:r>
              <a:t>· 需求分析</a:t>
            </a:r>
          </a:p>
          <a:p>
            <a:pPr/>
          </a:p>
          <a:p>
            <a:pPr/>
            <a:r>
              <a:t>· 界面设计</a:t>
            </a:r>
          </a:p>
        </p:txBody>
      </p:sp>
      <p:sp>
        <p:nvSpPr>
          <p:cNvPr id="156" name="目录"/>
          <p:cNvSpPr txBox="1"/>
          <p:nvPr/>
        </p:nvSpPr>
        <p:spPr>
          <a:xfrm>
            <a:off x="16355860" y="5638800"/>
            <a:ext cx="34417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100"/>
            </a:lvl1pPr>
          </a:lstStyle>
          <a:p>
            <a:pPr/>
            <a:r>
              <a:t>目录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功能性需求分析-用例分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功能性需求分析-用例分析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用例分析流程"/>
          <p:cNvSpPr txBox="1"/>
          <p:nvPr>
            <p:ph type="title"/>
          </p:nvPr>
        </p:nvSpPr>
        <p:spPr>
          <a:xfrm>
            <a:off x="1270000" y="601099"/>
            <a:ext cx="21844000" cy="1557438"/>
          </a:xfrm>
          <a:prstGeom prst="rect">
            <a:avLst/>
          </a:prstGeom>
        </p:spPr>
        <p:txBody>
          <a:bodyPr/>
          <a:lstStyle>
            <a:lvl1pPr defTabSz="808990">
              <a:defRPr spc="-246" sz="8232"/>
            </a:lvl1pPr>
          </a:lstStyle>
          <a:p>
            <a:pPr/>
            <a:r>
              <a:t>用例分析流程</a:t>
            </a:r>
          </a:p>
        </p:txBody>
      </p:sp>
      <p:sp>
        <p:nvSpPr>
          <p:cNvPr id="161" name="确定参与者…"/>
          <p:cNvSpPr txBox="1"/>
          <p:nvPr>
            <p:ph type="body" idx="13"/>
          </p:nvPr>
        </p:nvSpPr>
        <p:spPr>
          <a:xfrm>
            <a:off x="1270000" y="3211345"/>
            <a:ext cx="21844000" cy="1029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08990">
              <a:defRPr sz="5292"/>
            </a:pPr>
            <a:r>
              <a:t>确定参与者</a:t>
            </a:r>
          </a:p>
          <a:p>
            <a:pPr defTabSz="808990">
              <a:defRPr sz="5292"/>
            </a:pPr>
          </a:p>
          <a:p>
            <a:pPr defTabSz="808990">
              <a:defRPr sz="5292"/>
            </a:pPr>
          </a:p>
          <a:p>
            <a:pPr defTabSz="808990">
              <a:defRPr sz="5292"/>
            </a:pPr>
            <a:r>
              <a:t>编写用户故事</a:t>
            </a:r>
          </a:p>
          <a:p>
            <a:pPr defTabSz="808990">
              <a:defRPr sz="5292"/>
            </a:pPr>
          </a:p>
          <a:p>
            <a:pPr defTabSz="808990">
              <a:defRPr sz="5292"/>
            </a:pPr>
          </a:p>
          <a:p>
            <a:pPr defTabSz="808990">
              <a:defRPr sz="5292"/>
            </a:pPr>
            <a:r>
              <a:t>提取用例</a:t>
            </a:r>
          </a:p>
          <a:p>
            <a:pPr defTabSz="808990">
              <a:defRPr sz="5292"/>
            </a:pPr>
          </a:p>
          <a:p>
            <a:pPr defTabSz="808990">
              <a:defRPr sz="5292"/>
            </a:pPr>
          </a:p>
          <a:p>
            <a:pPr defTabSz="808990">
              <a:defRPr sz="5292"/>
            </a:pPr>
            <a:r>
              <a:t>建立模型</a:t>
            </a:r>
          </a:p>
        </p:txBody>
      </p:sp>
      <p:sp>
        <p:nvSpPr>
          <p:cNvPr id="162" name="线条"/>
          <p:cNvSpPr/>
          <p:nvPr/>
        </p:nvSpPr>
        <p:spPr>
          <a:xfrm>
            <a:off x="12192000" y="4279007"/>
            <a:ext cx="0" cy="15574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线条"/>
          <p:cNvSpPr/>
          <p:nvPr/>
        </p:nvSpPr>
        <p:spPr>
          <a:xfrm>
            <a:off x="12192000" y="7157027"/>
            <a:ext cx="0" cy="15574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线条"/>
          <p:cNvSpPr/>
          <p:nvPr/>
        </p:nvSpPr>
        <p:spPr>
          <a:xfrm>
            <a:off x="12192000" y="10035047"/>
            <a:ext cx="0" cy="15574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5049" y="1276947"/>
            <a:ext cx="15073902" cy="1116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9721" y="105871"/>
            <a:ext cx="9024558" cy="1350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功能性需求分析-系统流程分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功能性需求分析-系统流程分析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637" y="306359"/>
            <a:ext cx="13229679" cy="131032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详细文字描述"/>
          <p:cNvSpPr txBox="1"/>
          <p:nvPr/>
        </p:nvSpPr>
        <p:spPr>
          <a:xfrm>
            <a:off x="3268946" y="6381750"/>
            <a:ext cx="3771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详细文字描述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功能建模 — 活动图"/>
          <p:cNvSpPr txBox="1"/>
          <p:nvPr/>
        </p:nvSpPr>
        <p:spPr>
          <a:xfrm>
            <a:off x="3326683" y="6373826"/>
            <a:ext cx="5052061" cy="9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功能建模 — 活动图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3691" y="43912"/>
            <a:ext cx="12545277" cy="13628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